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3" r:id="rId7"/>
    <p:sldId id="261" r:id="rId8"/>
    <p:sldId id="262"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977DBB-1D44-43AB-9350-523115E86BB8}" v="8910" dt="2020-08-20T17:59:38.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05" units="cm"/>
      <inkml:brushProperty name="height" value="0.05" units="cm"/>
      <inkml:brushProperty name="color" value="#E71224"/>
    </inkml:brush>
  </inkml:definitions>
  <inkml:trace contextRef="#ctx0" brushRef="#br0">15610 3413 16383 0 0,'39'0'0'0'0,"-39"39"0"0"0,78-39 0 0 0,0 78 0 0 0,-39-78 0 0 0,-39 39 0 0 0,38-39 0 0 0,1 0 0 0 0,39 77 0 0 0,-39-77 0 0 0,0 0 0 0 0,0 0 0 0 0,-39 39 0 0 0,38-39 0 0 0,40 0 0 0 0,-39 39 0 0 0,0-39 0 0 0,-39 39 0 0 0,39-39 0 0 0,0 0 0 0 0,-39 39 0 0 0,39-39 0 0 0,-39 39 0 0 0,77-39 0 0 0,-77 38 0 0 0,78-38 0 0 0,-39 0 0 0 0,-39 39 0 0 0,39-39 0 0 0,0 0 0 0 0,-39 39 0 0 0,38-39 0 0 0,-38 39 0 0 0,39-39 0 0 0,0 0 0 0 0,0 0 0 0 0,0 0 0 0 0,39 0 0 0 0,-78 78 0 0 0,38-78 0 0 0,1 39 0 0 0,0-39 0 0 0,39 77 0 0 0,-39-77 0 0 0,-39 39 0 0 0,39-39 0 0 0,-39 39 0 0 0,77-39 0 0 0,-77 39 0 0 0,39-39 0 0 0,0 0 0 0 0,-39 39 0 0 0,39-39 0 0 0,-39 39 0 0 0,39-39 0 0 0,-39 39 0 0 0,39-39 0 0 0,0 0 0 0 0,-39 38 0 0 0,38-38 0 0 0,-38 39 0 0 0,39-39 0 0 0,-39 39 0 0 0,39-39 0 0 0,-39 39 0 0 0,39-39 0 0 0,-39 39 0 0 0,39-39 0 0 0,0 0 0 0 0,-39 39 0 0 0,39 0 0 0 0,-1-39 0 0 0,1 0 0 0 0,0 0 0 0 0,0 77 0 0 0,0-77 0 0 0,-39 39 0 0 0,39-39 0 0 0,0 0 0 0 0,-1 39 0 0 0,1-39 0 0 0,-39 39 0 0 0,39-39 0 0 0,0 0 0 0 0,-39 39 0 0 0,39-39 0 0 0,-39 39 0 0 0,0-1 0 0 0,39-38 0 0 0,0 39 0 0 0,-1 39 0 0 0,1-78 0 0 0,-39 39 0 0 0,0 0 0 0 0,39-39 0 0 0,-39 39 0 0 0,39-1 0 0 0,0-38 0 0 0,-39 117 0 0 0,39-117 0 0 0,0 0 0 0 0,-1 39 0 0 0,-38 0 0 0 0,39 0 0 0 0,0 0 0 0 0,-39-1 0 0 0,117-38 0 0 0,-117 39 0 0 0,0 0 0 0 0,39-39 0 0 0,0 0 0 0 0,-39 39 0 0 0,38-39 0 0 0,-38 39 0 0 0,0 0 0 0 0,39 0 0 0 0,0-39 0 0 0,-39 38 0 0 0,39-38 0 0 0,-39 39 0 0 0,39-39 0 0 0,-39 39 0 0 0,39 0 0 0 0,38 0 0 0 0,-77 39 0 0 0,39-78 0 0 0,0 0 0 0 0,0 0 0 0 0,0 77 0 0 0,0-77 0 0 0,-39 39 0 0 0,39-39 0 0 0,-39 39 0 0 0,38 0 0 0 0,1-39 0 0 0,-39 39 0 0 0,39-39 0 0 0,-39 39 0 0 0,39-39 0 0 0,-39 38 0 0 0,39-38 0 0 0,-39 39 0 0 0,39-39 0 0 0,0 39 0 0 0,-1 39 0 0 0,1-78 0 0 0,-39 78 0 0 0,39-39 0 0 0,0-39 0 0 0,0 38 0 0 0,-39 1 0 0 0,39-39 0 0 0,0 78 0 0 0,-39-39 0 0 0,77 39 0 0 0,-38-40 0 0 0,-39 1 0 0 0,39 0 0 0 0,0-39 0 0 0,-39 39 0 0 0,0 0 0 0 0,39-39 0 0 0,0 0 0 0 0,-39 39 0 0 0,116 38 0 0 0,-77-77 0 0 0,0 39 0 0 0,0 0 0 0 0,0 39 0 0 0,0-78 0 0 0,-1 39 0 0 0,40 0 0 0 0,-78-1 0 0 0,0 40 0 0 0,78-39 0 0 0,-78 0 0 0 0,39 39 0 0 0,-39 194 0 0 0,0-233 0 0 0,0 38 0 0 0,0 118 0 0 0,0-157 0 0 0,0 1 0 0 0,0 0 0 0 0,0 0 0 0 0,0 0 0 0 0,0 0 0 0 0,0 0 0 0 0,0-1 0 0 0,39 1 0 0 0,-39 0 0 0 0,38 39 0 0 0,-38-39 0 0 0,0 0 0 0 0,0-1 0 0 0,0 1 0 0 0,0 0 0 0 0,78 0 0 0 0,-78 0 0 0 0,0 0 0 0 0,0 0 0 0 0,0 0 0 0 0,0-1 0 0 0,0 1 0 0 0,0 0 0 0 0,0 0 0 0 0,0 0 0 0 0,0 0 0 0 0,0 0 0 0 0,0-1 0 0 0,0 1 0 0 0,0 0 0 0 0,0 0 0 0 0,0 39 0 0 0,0-39 0 0 0,0-1 0 0 0,0 1 0 0 0,0 0 0 0 0,0 0 0 0 0,0 0 0 0 0,0 0 0 0 0,0 0 0 0 0,0-1 0 0 0,0 1 0 0 0,0 0 0 0 0,0 0 0 0 0,0 0 0 0 0,0 0 0 0 0,39 0 0 0 0,-39 0 0 0 0,0-1 0 0 0,0 1 0 0 0,0 0 0 0 0,0 0 0 0 0,0 116 0 0 0,0-116 0 0 0,0 156 0 0 0,0-118 0 0 0,0 118 0 0 0,0-157 0 0 0,0 1 0 0 0,0 0 0 0 0,39 0 0 0 0,-39 155 0 0 0,39-155 0 0 0,-39 0 0 0 0,0 0 0 0 0,0 0 0 0 0,0 0 0 0 0,0 0 0 0 0,0-1 0 0 0,39-38 0 0 0,-39 78 0 0 0,0-39 0 0 0,0 0 0 0 0,0 0 0 0 0,39 0 0 0 0,-39 116 0 0 0,0-116 0 0 0,38-39 0 0 0,-38 39 0 0 0,0 0 0 0 0,0 38 0 0 0,0-38 0 0 0,0 0 0 0 0,78 39 0 0 0,-78-39 0 0 0,0-1 0 0 0,0 1 0 0 0,0 0 0 0 0,39 0 0 0 0,-39 0 0 0 0,0 0 0 0 0,0 0 0 0 0,0 0 0 0 0,39-39 0 0 0,-39 38 0 0 0,0 1 0 0 0,0 0 0 0 0,0 0 0 0 0,0 0 0 0 0,0 0 0 0 0,0 0 0 0 0,0-1 0 0 0,0 1 0 0 0,0 0 0 0 0,39 78 0 0 0,-39-78 0 0 0,0-1 0 0 0,0 40 0 0 0,0-39 0 0 0,0 0 0 0 0,0 0 0 0 0,39 0 0 0 0,-39 38 0 0 0,0-38 0 0 0,0 0 0 0 0,0 0 0 0 0,0 0 0 0 0,38 39 0 0 0,-38-40 0 0 0,0 1 0 0 0,0 0 0 0 0,0 0 0 0 0,0 0 0 0 0,0 0 0 0 0,0 38 0 0 0,0 1 0 0 0,0-39 0 0 0,0 0 0 0 0,0 0 0 0 0,0 0 0 0 0,78-1 0 0 0,-78 1 0 0 0,0 0 0 0 0,0 0 0 0 0,0 0 0 0 0,0 0 0 0 0,0 0 0 0 0,0-1 0 0 0,39-38 0 0 0,-39 39 0 0 0,0 0 0 0 0,0 0 0 0 0,0 39 0 0 0,0-78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05" units="cm"/>
      <inkml:brushProperty name="height" value="0.05" units="cm"/>
      <inkml:brushProperty name="color" value="#004F8B"/>
    </inkml:brush>
  </inkml:definitions>
  <inkml:trace contextRef="#ctx0" brushRef="#br0">15531 3678 16383 0 0,'39'0'0'0'0,"-39"39"0"0"0,39-39 0 0 0,0 38 0 0 0,-1-38 0 0 0,1 39 0 0 0,-39 0 0 0 0,39-39 0 0 0,0 0 0 0 0,-39 39 0 0 0,39-39 0 0 0,0 39 0 0 0,-39 0 0 0 0,78-39 0 0 0,-78 39 0 0 0,77-1 0 0 0,-38 1 0 0 0,-39 0 0 0 0,78-39 0 0 0,-78 39 0 0 0,39 0 0 0 0,-39 0 0 0 0,39-39 0 0 0,38 77 0 0 0,-77-38 0 0 0,39-39 0 0 0,0 39 0 0 0,39 39 0 0 0,-78-39 0 0 0,77-39 0 0 0,-77 39 0 0 0,117 0 0 0 0,-117 38 0 0 0,39-38 0 0 0,0 0 0 0 0,0 0 0 0 0,38-39 0 0 0,-38 116 0 0 0,0-116 0 0 0,0 0 0 0 0,-39 78 0 0 0,194 78 0 0 0,-155-156 0 0 0,194 233 0 0 0,-194-156 0 0 0,117-38 0 0 0,-118-39 0 0 0,40 78 0 0 0,0-39 0 0 0,-78 39 0 0 0,39-78 0 0 0,38 0 0 0 0,-38 77 0 0 0,-39-38 0 0 0,39-39 0 0 0,-39 39 0 0 0,233 194 0 0 0,-194-233 0 0 0,0 39 0 0 0,0-39 0 0 0,-39 78 0 0 0,39-78 0 0 0,0 39 0 0 0,38 0 0 0 0,-77-1 0 0 0,39-38 0 0 0,-39 39 0 0 0,39-39 0 0 0,-39 39 0 0 0,39-39 0 0 0,39 78 0 0 0,-39-39 0 0 0,-39 0 0 0 0,38-39 0 0 0,-38 38 0 0 0,117 40 0 0 0,-117-39 0 0 0,0 0 0 0 0,78-39 0 0 0,-78 39 0 0 0,39-39 0 0 0,-39 39 0 0 0,38-39 0 0 0,-38 39 0 0 0,39-39 0 0 0,-39 38 0 0 0,0 1 0 0 0,39-39 0 0 0,-39 39 0 0 0,78 0 0 0 0,-39-39 0 0 0,-39 39 0 0 0,39-39 0 0 0,-39 39 0 0 0,0 38 0 0 0,77-77 0 0 0,-38 78 0 0 0,39-78 0 0 0,39 156 0 0 0,-79-79 0 0 0,1-38 0 0 0,0 0 0 0 0,0 0 0 0 0,0 39 0 0 0,0-78 0 0 0,0 77 0 0 0,38-38 0 0 0,-77 0 0 0 0,39-39 0 0 0,-39 39 0 0 0,78 0 0 0 0,38 116 0 0 0,-77-38 0 0 0,-39-39 0 0 0,78 116 0 0 0,-78-155 0 0 0,78 0 0 0 0,-78 116 0 0 0,0 0 0 0 0,77-116 0 0 0,-77 233 0 0 0,0-194 0 0 0,39 0 0 0 0,-39 621 0 0 0,0-504 0 0 0,0-118 0 0 0,0-38 0 0 0,0 0 0 0 0,0 0 0 0 0,0 0 0 0 0,0 39 0 0 0,0-1 0 0 0,0-38 0 0 0,0 0 0 0 0,0 0 0 0 0,0 0 0 0 0,-39 38 0 0 0,39-38 0 0 0,0 0 0 0 0,0 0 0 0 0,0 0 0 0 0,0 0 0 0 0,0 38 0 0 0,0 1 0 0 0,0-39 0 0 0,0 39 0 0 0,0 77 0 0 0,0-116 0 0 0,0 39 0 0 0,0 77 0 0 0,0-116 0 0 0,0 0 0 0 0,0 39 0 0 0,0-39 0 0 0,0-1 0 0 0,0 1 0 0 0,0 117 0 0 0,0-117 0 0 0,0 38 0 0 0,0-38 0 0 0,0 39 0 0 0,0 0 0 0 0,0-1 0 0 0,0-38 0 0 0,0 194 0 0 0,0-155 0 0 0,0 233 0 0 0,0-272 0 0 0,0 0 0 0 0,0 0 0 0 0,0 38 0 0 0,0 273 0 0 0,0-195 0 0 0,0-116 0 0 0,0 0 0 0 0,0 0 0 0 0,0 117 0 0 0,0 38 0 0 0,0-155 0 0 0,0-78 0 0 0,0 0 0 0 0,0 0 0 0 0,0 0 0 0 0,0 0 0 0 0,0 1 0 0 0,0-1 0 0 0,0 0 0 0 0,0 0 0 0 0,0 0 0 0 0,0-39 0 0 0,0 1 0 0 0,-38 77 0 0 0,38-78 0 0 0,0 39 0 0 0,-39 39 0 0 0,39-39 0 0 0,0 0 0 0 0,-39 39 0 0 0,39-39 0 0 0,-78-38 0 0 0,78 38 0 0 0,0 0 0 0 0,-78 39 0 0 0,78-78 0 0 0,0 39 0 0 0,-38 1 0 0 0,38-1 0 0 0,0 0 0 0 0,-39 0 0 0 0,39 0 0 0 0,-39-39 0 0 0,0 40 0 0 0,39-1 0 0 0,-39 39 0 0 0,39-117 0 0 0,-39 117 0 0 0,39-39 0 0 0,0-39 0 0 0,-39 78 0 0 0,39-38 0 0 0,0-1 0 0 0,0 0 0 0 0,-38 0 0 0 0,38 0 0 0 0,0 0 0 0 0,-39 39 0 0 0,39-39 0 0 0,0 1 0 0 0,-39-1 0 0 0,0 0 0 0 0,39 0 0 0 0,0 0 0 0 0,0 0 0 0 0,-78 39 0 0 0,1-272 0 0 0,77 233 0 0 0,-39-38 0 0 0,0-1 0 0 0,-39-39 0 0 0,0-77 0 0 0,1 116 0 0 0,-1-116 0 0 0,39 116 0 0 0,39-38 0 0 0,0-1 0 0 0,-78-38 0 0 0,-38-40 0 0 0,116 157 0 0 0,-78-79 0 0 0,0 39 0 0 0,39 0 0 0 0,39 40 0 0 0,0-1 0 0 0,0 0 0 0 0,-77 0 0 0 0,77-39 0 0 0,-117-310 0 0 0,39 310 0 0 0,1-116 0 0 0,38 155 0 0 0,39 0 0 0 0,-39 0 0 0 0,0-78 0 0 0,39 40 0 0 0,-117-79 0 0 0,79 117 0 0 0,38 1 0 0 0,0-1 0 0 0,-39 0 0 0 0,-194-544 0 0 0,233 544 0 0 0,-78 0 0 0 0,0-116 0 0 0,78 116 0 0 0,-39-78 0 0 0,39 40 0 0 0,-116-273 0 0 0,38 272 0 0 0,39 0 0 0 0,-77-232 0 0 0,77 232 0 0 0,-39 0 0 0 0,78-116 0 0 0,-78 77 0 0 0,39 39 0 0 0,-38-77 0 0 0,38 77 0 0 0,39-77 0 0 0,-78 116 0 0 0,78 0 0 0 0,-39-39 0 0 0,39 40 0 0 0,-311-507 0 0 0,311 468 0 0 0,-39-1 0 0 0,39 39 0 0 0,-77-116 0 0 0,77 116 0 0 0,-39 0 0 0 0,39-116 0 0 0,-78 77 0 0 0,39 0 0 0 0,0 39 0 0 0,39 0 0 0 0,-38 0 0 0 0,38 1 0 0 0,0-40 0 0 0,-39 78 0 0 0,39-39 0 0 0,0 0 0 0 0,-39 0 0 0 0,0 39 0 0 0,39-39 0 0 0,-39 1 0 0 0,39 38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05" units="cm"/>
      <inkml:brushProperty name="height" value="0.05" units="cm"/>
      <inkml:brushProperty name="color" value="#004F8B"/>
    </inkml:brush>
  </inkml:definitions>
  <inkml:trace contextRef="#ctx0" brushRef="#br0">17833 11906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context>
    <inkml:brush xml:id="br0">
      <inkml:brushProperty name="width" value="0.05" units="cm"/>
      <inkml:brushProperty name="height" value="0.05" units="cm"/>
      <inkml:brushProperty name="color" value="#004F8B"/>
    </inkml:brush>
  </inkml:definitions>
  <inkml:trace contextRef="#ctx0" brushRef="#br0">2355 3969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 Id="rId9"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cs typeface="Calibri Light"/>
              </a:rPr>
              <a:t>Δικτυ</a:t>
            </a:r>
            <a:r>
              <a:rPr lang="en-US" dirty="0">
                <a:cs typeface="Calibri Light"/>
              </a:rPr>
              <a:t>α</a:t>
            </a:r>
            <a:r>
              <a:rPr lang="en-US" dirty="0" err="1">
                <a:cs typeface="Calibri Light"/>
              </a:rPr>
              <a:t>κός</a:t>
            </a:r>
            <a:r>
              <a:rPr lang="en-US" dirty="0">
                <a:cs typeface="Calibri Light"/>
              </a:rPr>
              <a:t> </a:t>
            </a:r>
            <a:r>
              <a:rPr lang="en-US" dirty="0" err="1">
                <a:cs typeface="Calibri Light"/>
              </a:rPr>
              <a:t>Προγρ</a:t>
            </a:r>
            <a:r>
              <a:rPr lang="en-US" dirty="0">
                <a:cs typeface="Calibri Light"/>
              </a:rPr>
              <a:t>α</a:t>
            </a:r>
            <a:r>
              <a:rPr lang="en-US" dirty="0" err="1">
                <a:cs typeface="Calibri Light"/>
              </a:rPr>
              <a:t>μμ</a:t>
            </a:r>
            <a:r>
              <a:rPr lang="en-US" dirty="0">
                <a:cs typeface="Calibri Light"/>
              </a:rPr>
              <a:t>α</a:t>
            </a:r>
            <a:r>
              <a:rPr lang="en-US" dirty="0" err="1">
                <a:cs typeface="Calibri Light"/>
              </a:rPr>
              <a:t>τισμός</a:t>
            </a:r>
            <a:br>
              <a:rPr lang="en-US" dirty="0">
                <a:cs typeface="Calibri Light"/>
              </a:rPr>
            </a:br>
            <a:r>
              <a:rPr lang="en-US" dirty="0" err="1">
                <a:cs typeface="Calibri Light"/>
              </a:rPr>
              <a:t>Apathon</a:t>
            </a:r>
            <a:r>
              <a:rPr lang="en-US" dirty="0">
                <a:cs typeface="Calibri Light"/>
              </a:rPr>
              <a:t> Project</a:t>
            </a:r>
            <a:br>
              <a:rPr lang="en-US" dirty="0"/>
            </a:br>
            <a:endParaRPr lang="en-US" dirty="0">
              <a:cs typeface="Calibri Light"/>
            </a:endParaRPr>
          </a:p>
        </p:txBody>
      </p:sp>
      <p:sp>
        <p:nvSpPr>
          <p:cNvPr id="3" name="Subtitle 2"/>
          <p:cNvSpPr>
            <a:spLocks noGrp="1"/>
          </p:cNvSpPr>
          <p:nvPr>
            <p:ph type="subTitle" idx="1"/>
          </p:nvPr>
        </p:nvSpPr>
        <p:spPr/>
        <p:txBody>
          <a:bodyPr vert="horz" lIns="91440" tIns="45720" rIns="91440" bIns="45720" rtlCol="0" anchor="t">
            <a:normAutofit/>
          </a:bodyPr>
          <a:lstStyle/>
          <a:p>
            <a:r>
              <a:rPr lang="en-US" dirty="0" err="1">
                <a:cs typeface="Calibri"/>
              </a:rPr>
              <a:t>Δεμερτζής</a:t>
            </a:r>
            <a:r>
              <a:rPr lang="en-US" dirty="0">
                <a:cs typeface="Calibri"/>
              </a:rPr>
              <a:t> </a:t>
            </a:r>
            <a:r>
              <a:rPr lang="en-US" dirty="0" err="1">
                <a:cs typeface="Calibri"/>
              </a:rPr>
              <a:t>Θεόδωρος</a:t>
            </a:r>
            <a:r>
              <a:rPr lang="en-US" dirty="0">
                <a:cs typeface="Calibri"/>
              </a:rPr>
              <a:t> 03112186</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0A82-BC01-4EBA-B41D-3CCD4A93A7B3}"/>
              </a:ext>
            </a:extLst>
          </p:cNvPr>
          <p:cNvSpPr>
            <a:spLocks noGrp="1"/>
          </p:cNvSpPr>
          <p:nvPr>
            <p:ph type="title"/>
          </p:nvPr>
        </p:nvSpPr>
        <p:spPr/>
        <p:txBody>
          <a:bodyPr/>
          <a:lstStyle/>
          <a:p>
            <a:r>
              <a:rPr lang="en-US">
                <a:cs typeface="Calibri Light"/>
              </a:rPr>
              <a:t>              Κριτήρια Επιλογής Μονοπατιού</a:t>
            </a:r>
            <a:endParaRPr lang="en-US"/>
          </a:p>
        </p:txBody>
      </p:sp>
      <p:sp>
        <p:nvSpPr>
          <p:cNvPr id="3" name="Content Placeholder 2">
            <a:extLst>
              <a:ext uri="{FF2B5EF4-FFF2-40B4-BE49-F238E27FC236}">
                <a16:creationId xmlns:a16="http://schemas.microsoft.com/office/drawing/2014/main" id="{3F710109-FD67-49AF-A20A-A9BDF6FF55CE}"/>
              </a:ext>
            </a:extLst>
          </p:cNvPr>
          <p:cNvSpPr>
            <a:spLocks noGrp="1"/>
          </p:cNvSpPr>
          <p:nvPr>
            <p:ph idx="1"/>
          </p:nvPr>
        </p:nvSpPr>
        <p:spPr/>
        <p:txBody>
          <a:bodyPr vert="horz" lIns="91440" tIns="45720" rIns="91440" bIns="45720" rtlCol="0" anchor="t">
            <a:normAutofit fontScale="92500" lnSpcReduction="10000"/>
          </a:bodyPr>
          <a:lstStyle/>
          <a:p>
            <a:r>
              <a:rPr lang="en-US">
                <a:cs typeface="Calibri" panose="020F0502020204030204"/>
              </a:rPr>
              <a:t>Εγκύτητα στη τρέχουσα τοποθεσία: Θα επιλεχθεί η κοντινότερη διαδρομή που έχει τις λιγότερες αλλαγές λεωφορείων εκτός και αν υπάρχει διαδρο-μή η οποία έχει μεν μία παραπάνω αλλαγή λεωφορείου αλλα γλιτώνει στο χρήστη τουλάχιστον 100 μέτρα περπατήματος.</a:t>
            </a:r>
          </a:p>
          <a:p>
            <a:r>
              <a:rPr lang="en-US">
                <a:cs typeface="Calibri" panose="020F0502020204030204"/>
              </a:rPr>
              <a:t>Ασφαλέστερη διαδρομή ως προς covid: Για κάθε διαδρομή λεωφορείου υπολογίζουμε το λόγο του μέσου πλήθους αναχωρήσεων λεωφορείων απο την αφετηρία τους προς το πλήθος των αναχωρήσεων απο τη δική του αφετηρία (απο το αρχείο trajectories_per_hour), και προσθέτουμε κάθε τέτειο συντελεστή για κάθε λεωφορείο στη διαδρομή μας. Τελικά επιλέγουμε τη διαδρομή με το μικρότερο άθροισμα. Έτσι μπορεί να προταθεί μια διαδρομή με περισσότερες αλλαγές λεωφορείων επειδή σύμφωνα με αυτό το κριτήριο αυτά τα λεωφορεία είναι ασφαλέστερα</a:t>
            </a:r>
            <a:endParaRPr lang="en-US" dirty="0">
              <a:cs typeface="Calibri" panose="020F0502020204030204"/>
            </a:endParaRPr>
          </a:p>
        </p:txBody>
      </p:sp>
    </p:spTree>
    <p:extLst>
      <p:ext uri="{BB962C8B-B14F-4D97-AF65-F5344CB8AC3E}">
        <p14:creationId xmlns:p14="http://schemas.microsoft.com/office/powerpoint/2010/main" val="299076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map&#10;&#10;Description automatically generated">
            <a:extLst>
              <a:ext uri="{FF2B5EF4-FFF2-40B4-BE49-F238E27FC236}">
                <a16:creationId xmlns:a16="http://schemas.microsoft.com/office/drawing/2014/main" id="{59C91EF4-E518-46A2-B9D4-27595DA0CD46}"/>
              </a:ext>
            </a:extLst>
          </p:cNvPr>
          <p:cNvPicPr>
            <a:picLocks noGrp="1" noChangeAspect="1"/>
          </p:cNvPicPr>
          <p:nvPr>
            <p:ph type="pic" idx="1"/>
          </p:nvPr>
        </p:nvPicPr>
        <p:blipFill rotWithShape="1">
          <a:blip r:embed="rId2"/>
          <a:srcRect l="14362" t="15708" r="14362" b="-221"/>
          <a:stretch/>
        </p:blipFill>
        <p:spPr>
          <a:xfrm>
            <a:off x="1052348" y="495176"/>
            <a:ext cx="10187089" cy="4985414"/>
          </a:xfrm>
        </p:spPr>
      </p:pic>
      <p:sp>
        <p:nvSpPr>
          <p:cNvPr id="4" name="Text Placeholder 3">
            <a:extLst>
              <a:ext uri="{FF2B5EF4-FFF2-40B4-BE49-F238E27FC236}">
                <a16:creationId xmlns:a16="http://schemas.microsoft.com/office/drawing/2014/main" id="{7825D81E-6168-4567-BCE3-68C744BAE9D3}"/>
              </a:ext>
            </a:extLst>
          </p:cNvPr>
          <p:cNvSpPr>
            <a:spLocks noGrp="1"/>
          </p:cNvSpPr>
          <p:nvPr>
            <p:ph type="body" sz="half" idx="2"/>
          </p:nvPr>
        </p:nvSpPr>
        <p:spPr>
          <a:xfrm>
            <a:off x="1050342" y="5706979"/>
            <a:ext cx="10188657" cy="623220"/>
          </a:xfrm>
        </p:spPr>
        <p:txBody>
          <a:bodyPr vert="horz" lIns="91440" tIns="45720" rIns="91440" bIns="45720" rtlCol="0" anchor="t">
            <a:normAutofit fontScale="85000" lnSpcReduction="20000"/>
          </a:bodyPr>
          <a:lstStyle/>
          <a:p>
            <a:r>
              <a:rPr lang="en-US" sz="2800" dirty="0">
                <a:cs typeface="Calibri"/>
              </a:rPr>
              <a:t>Η εφαρμ​γή κεντράρει στη Θεσσαλονίκη αλλά λειτουργεί και στις άλλες πόλεις </a:t>
            </a:r>
            <a:r>
              <a:rPr lang="en-US" sz="2800">
                <a:cs typeface="Calibri"/>
              </a:rPr>
              <a:t>που έχουν δεδομένα στο ΙΜΕΤ</a:t>
            </a:r>
            <a:endParaRPr lang="en-US" dirty="0">
              <a:cs typeface="Calibri"/>
            </a:endParaRPr>
          </a:p>
        </p:txBody>
      </p:sp>
    </p:spTree>
    <p:extLst>
      <p:ext uri="{BB962C8B-B14F-4D97-AF65-F5344CB8AC3E}">
        <p14:creationId xmlns:p14="http://schemas.microsoft.com/office/powerpoint/2010/main" val="1331171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2A7A-DE0C-4B3D-8649-AE8235F85677}"/>
              </a:ext>
            </a:extLst>
          </p:cNvPr>
          <p:cNvSpPr>
            <a:spLocks noGrp="1"/>
          </p:cNvSpPr>
          <p:nvPr>
            <p:ph type="title"/>
          </p:nvPr>
        </p:nvSpPr>
        <p:spPr/>
        <p:txBody>
          <a:bodyPr/>
          <a:lstStyle/>
          <a:p>
            <a:r>
              <a:rPr lang="en-US" b="1" u="sng" dirty="0">
                <a:cs typeface="Calibri Light"/>
              </a:rPr>
              <a:t>  </a:t>
            </a:r>
            <a:r>
              <a:rPr lang="en-US" b="1" u="sng" err="1">
                <a:cs typeface="Calibri Light"/>
              </a:rPr>
              <a:t>Περιγρ</a:t>
            </a:r>
            <a:r>
              <a:rPr lang="en-US" b="1" u="sng" dirty="0">
                <a:cs typeface="Calibri Light"/>
              </a:rPr>
              <a:t>α</a:t>
            </a:r>
            <a:r>
              <a:rPr lang="en-US" b="1" u="sng" err="1">
                <a:cs typeface="Calibri Light"/>
              </a:rPr>
              <a:t>φή</a:t>
            </a:r>
            <a:r>
              <a:rPr lang="en-US" b="1" u="sng" dirty="0">
                <a:cs typeface="Calibri Light"/>
              </a:rPr>
              <a:t> </a:t>
            </a:r>
            <a:r>
              <a:rPr lang="en-US" b="1" u="sng" err="1">
                <a:cs typeface="Calibri Light"/>
              </a:rPr>
              <a:t>της</a:t>
            </a:r>
            <a:r>
              <a:rPr lang="en-US" b="1" u="sng" dirty="0">
                <a:cs typeface="Calibri Light"/>
              </a:rPr>
              <a:t> </a:t>
            </a:r>
            <a:r>
              <a:rPr lang="en-US" b="1" u="sng" err="1">
                <a:cs typeface="Calibri Light"/>
              </a:rPr>
              <a:t>ιδέ</a:t>
            </a:r>
            <a:r>
              <a:rPr lang="en-US" b="1" u="sng" dirty="0">
                <a:cs typeface="Calibri Light"/>
              </a:rPr>
              <a:t>ας</a:t>
            </a:r>
            <a:endParaRPr lang="en-US" b="1" u="sng" dirty="0"/>
          </a:p>
        </p:txBody>
      </p:sp>
      <p:sp>
        <p:nvSpPr>
          <p:cNvPr id="3" name="Content Placeholder 2">
            <a:extLst>
              <a:ext uri="{FF2B5EF4-FFF2-40B4-BE49-F238E27FC236}">
                <a16:creationId xmlns:a16="http://schemas.microsoft.com/office/drawing/2014/main" id="{6FDB79B8-D096-496E-A5C0-CAC697781495}"/>
              </a:ext>
            </a:extLst>
          </p:cNvPr>
          <p:cNvSpPr>
            <a:spLocks noGrp="1"/>
          </p:cNvSpPr>
          <p:nvPr>
            <p:ph idx="1"/>
          </p:nvPr>
        </p:nvSpPr>
        <p:spPr/>
        <p:txBody>
          <a:bodyPr vert="horz" lIns="91440" tIns="45720" rIns="91440" bIns="45720" rtlCol="0" anchor="t">
            <a:normAutofit/>
          </a:bodyPr>
          <a:lstStyle/>
          <a:p>
            <a:pPr marL="0" indent="0">
              <a:buNone/>
            </a:pPr>
            <a:r>
              <a:rPr lang="en-US">
                <a:cs typeface="Calibri" panose="020F0502020204030204"/>
              </a:rPr>
              <a:t>Διαδραστικός χάρτης με δυνατότητα πρότασης διαδρομής αστικών </a:t>
            </a:r>
            <a:r>
              <a:rPr lang="en-US" dirty="0">
                <a:cs typeface="Calibri" panose="020F0502020204030204"/>
              </a:rPr>
              <a:t>λεοφωρείων απο το openData του IMET.</a:t>
            </a:r>
          </a:p>
          <a:p>
            <a:pPr marL="0" indent="0">
              <a:buNone/>
            </a:pPr>
            <a:endParaRPr lang="en-US" dirty="0">
              <a:cs typeface="Calibri" panose="020F0502020204030204"/>
            </a:endParaRPr>
          </a:p>
          <a:p>
            <a:r>
              <a:rPr lang="en-US">
                <a:cs typeface="Calibri" panose="020F0502020204030204"/>
              </a:rPr>
              <a:t>Βάσει απόστασης απο τη θέση που δηλώνει ο χρήστης (δλδ να περπατήσει λιγότερο)</a:t>
            </a:r>
          </a:p>
          <a:p>
            <a:endParaRPr lang="en-US" dirty="0">
              <a:cs typeface="Calibri" panose="020F0502020204030204"/>
            </a:endParaRPr>
          </a:p>
          <a:p>
            <a:r>
              <a:rPr lang="en-US">
                <a:cs typeface="Calibri" panose="020F0502020204030204"/>
              </a:rPr>
              <a:t>Βάσει εκτιμώμενου κινδύνου να κολλήσει κορονοϊό (δλδ προτείνεται η διαδρομή που κρίνεται ασφαλέστερη)</a:t>
            </a:r>
            <a:endParaRPr lang="en-US" dirty="0">
              <a:cs typeface="Calibri" panose="020F0502020204030204"/>
            </a:endParaRPr>
          </a:p>
        </p:txBody>
      </p:sp>
    </p:spTree>
    <p:extLst>
      <p:ext uri="{BB962C8B-B14F-4D97-AF65-F5344CB8AC3E}">
        <p14:creationId xmlns:p14="http://schemas.microsoft.com/office/powerpoint/2010/main" val="342571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73B01-81B5-43FB-AB16-7D2AF52999D4}"/>
              </a:ext>
            </a:extLst>
          </p:cNvPr>
          <p:cNvSpPr>
            <a:spLocks noGrp="1"/>
          </p:cNvSpPr>
          <p:nvPr>
            <p:ph type="title"/>
          </p:nvPr>
        </p:nvSpPr>
        <p:spPr/>
        <p:txBody>
          <a:bodyPr/>
          <a:lstStyle/>
          <a:p>
            <a:r>
              <a:rPr lang="en-US">
                <a:cs typeface="Calibri Light"/>
              </a:rPr>
              <a:t>Η σελίδα της εφαρμογής</a:t>
            </a:r>
            <a:endParaRPr lang="en-US"/>
          </a:p>
        </p:txBody>
      </p:sp>
      <p:pic>
        <p:nvPicPr>
          <p:cNvPr id="5" name="Picture 5" descr="A close up of a map&#10;&#10;Description automatically generated">
            <a:extLst>
              <a:ext uri="{FF2B5EF4-FFF2-40B4-BE49-F238E27FC236}">
                <a16:creationId xmlns:a16="http://schemas.microsoft.com/office/drawing/2014/main" id="{ACB32A59-A449-423A-93A8-D152F01173ED}"/>
              </a:ext>
            </a:extLst>
          </p:cNvPr>
          <p:cNvPicPr>
            <a:picLocks noGrp="1" noChangeAspect="1"/>
          </p:cNvPicPr>
          <p:nvPr>
            <p:ph type="pic" idx="1"/>
          </p:nvPr>
        </p:nvPicPr>
        <p:blipFill rotWithShape="1">
          <a:blip r:embed="rId2"/>
          <a:srcRect l="829" r="829"/>
          <a:stretch/>
        </p:blipFill>
        <p:spPr>
          <a:xfrm>
            <a:off x="5183188" y="1027834"/>
            <a:ext cx="6172200" cy="4792807"/>
          </a:xfrm>
        </p:spPr>
      </p:pic>
      <p:sp>
        <p:nvSpPr>
          <p:cNvPr id="4" name="Text Placeholder 3">
            <a:extLst>
              <a:ext uri="{FF2B5EF4-FFF2-40B4-BE49-F238E27FC236}">
                <a16:creationId xmlns:a16="http://schemas.microsoft.com/office/drawing/2014/main" id="{617D08A7-8739-4EC9-B50E-B31E16F3BF92}"/>
              </a:ext>
            </a:extLst>
          </p:cNvPr>
          <p:cNvSpPr>
            <a:spLocks noGrp="1"/>
          </p:cNvSpPr>
          <p:nvPr>
            <p:ph type="body" sz="half" idx="2"/>
          </p:nvPr>
        </p:nvSpPr>
        <p:spPr>
          <a:xfrm>
            <a:off x="839788" y="2057400"/>
            <a:ext cx="3932237" cy="4092324"/>
          </a:xfrm>
        </p:spPr>
        <p:txBody>
          <a:bodyPr vert="horz" lIns="91440" tIns="45720" rIns="91440" bIns="45720" rtlCol="0" anchor="t">
            <a:normAutofit fontScale="92500" lnSpcReduction="10000"/>
          </a:bodyPr>
          <a:lstStyle/>
          <a:p>
            <a:r>
              <a:rPr lang="en-US" sz="2000" dirty="0">
                <a:cs typeface="Calibri"/>
              </a:rPr>
              <a:t>Με τα μαύρα markers απεικονίζου-με τις θέσεις που υπάρχει αφετηρι-ακή η τερματική στάση κάποιου λεοφορείου (προσοχή: στη πραγμα-τικότητα υπάρχουν και δεκάδες </a:t>
            </a:r>
            <a:r>
              <a:rPr lang="en-US" sz="2000">
                <a:cs typeface="Calibri"/>
              </a:rPr>
              <a:t>εν-διάμεσες στάσεις που δεν έχουν </a:t>
            </a:r>
            <a:r>
              <a:rPr lang="en-US" sz="2000" dirty="0">
                <a:cs typeface="Calibri"/>
              </a:rPr>
              <a:t>συσκευή itravel και άρα δεν </a:t>
            </a:r>
            <a:r>
              <a:rPr lang="en-US" sz="2000">
                <a:cs typeface="Calibri"/>
              </a:rPr>
              <a:t>κατα-γράφονται απο το ΙΜΕΤ. Με τα </a:t>
            </a:r>
            <a:r>
              <a:rPr lang="en-US" sz="2000" dirty="0">
                <a:cs typeface="Calibri"/>
              </a:rPr>
              <a:t>μπλέ markers απεικονίζεται το linestring  μιας τυχαίας διαδρομής. </a:t>
            </a:r>
          </a:p>
          <a:p>
            <a:r>
              <a:rPr lang="en-US" sz="2000" dirty="0">
                <a:cs typeface="Calibri"/>
              </a:rPr>
              <a:t>Η εφαρμογή απαιτεί μόνο clicks για τη κύρια λειτουργία της ενώ δίνεται και η δυνατότητα στο χρήστη να εμφανίσει με μπλέ markers τη </a:t>
            </a:r>
            <a:r>
              <a:rPr lang="en-US" sz="2000">
                <a:cs typeface="Calibri"/>
              </a:rPr>
              <a:t>διαδρομή της οποίας το id τοποθετεί στο αντίστοιχο πεδίο.</a:t>
            </a:r>
          </a:p>
        </p:txBody>
      </p:sp>
    </p:spTree>
    <p:extLst>
      <p:ext uri="{BB962C8B-B14F-4D97-AF65-F5344CB8AC3E}">
        <p14:creationId xmlns:p14="http://schemas.microsoft.com/office/powerpoint/2010/main" val="370397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CF67-EEFA-4118-AE57-9153F00E1683}"/>
              </a:ext>
            </a:extLst>
          </p:cNvPr>
          <p:cNvSpPr>
            <a:spLocks noGrp="1"/>
          </p:cNvSpPr>
          <p:nvPr>
            <p:ph type="title"/>
          </p:nvPr>
        </p:nvSpPr>
        <p:spPr/>
        <p:txBody>
          <a:bodyPr/>
          <a:lstStyle/>
          <a:p>
            <a:r>
              <a:rPr lang="en-US">
                <a:cs typeface="Calibri Light"/>
              </a:rPr>
              <a:t>Παράδειγμα λειτουργίας</a:t>
            </a:r>
            <a:endParaRPr lang="en-US" dirty="0">
              <a:cs typeface="Calibri Light"/>
            </a:endParaRPr>
          </a:p>
        </p:txBody>
      </p:sp>
      <p:sp>
        <p:nvSpPr>
          <p:cNvPr id="4" name="Text Placeholder 3">
            <a:extLst>
              <a:ext uri="{FF2B5EF4-FFF2-40B4-BE49-F238E27FC236}">
                <a16:creationId xmlns:a16="http://schemas.microsoft.com/office/drawing/2014/main" id="{B0355B35-8BDD-4395-B067-46D25BEC2A1C}"/>
              </a:ext>
            </a:extLst>
          </p:cNvPr>
          <p:cNvSpPr>
            <a:spLocks noGrp="1"/>
          </p:cNvSpPr>
          <p:nvPr>
            <p:ph type="body" sz="half" idx="2"/>
          </p:nvPr>
        </p:nvSpPr>
        <p:spPr/>
        <p:txBody>
          <a:bodyPr vert="horz" lIns="91440" tIns="45720" rIns="91440" bIns="45720" rtlCol="0" anchor="t">
            <a:normAutofit/>
          </a:bodyPr>
          <a:lstStyle/>
          <a:p>
            <a:r>
              <a:rPr lang="en-US" sz="2000" dirty="0">
                <a:cs typeface="Calibri"/>
              </a:rPr>
              <a:t>Όπως φαίνεται ο χρήστης δήλωσε τρέχουσα τοποθεσία στο μπλέ marker και προορισμό στη σημαία (αριστερά κάτω). Η κόκκινη γραμμή είναι η υπέρθεση των διαδρομών λεωφορείων που του προτείνεται </a:t>
            </a:r>
            <a:r>
              <a:rPr lang="en-US" sz="2000">
                <a:cs typeface="Calibri"/>
              </a:rPr>
              <a:t>να πάρει. Κάτω στους επιλογείς της </a:t>
            </a:r>
            <a:r>
              <a:rPr lang="en-US" sz="2000" dirty="0">
                <a:cs typeface="Calibri"/>
              </a:rPr>
              <a:t>φόρμας φαίνεται ότι ο χρήστης ζήτησε διαδρομή που θα τον κάνει να περπατήσει λιγότερο</a:t>
            </a:r>
            <a:r>
              <a:rPr lang="en-US" dirty="0">
                <a:cs typeface="Calibri"/>
              </a:rPr>
              <a:t>.</a:t>
            </a:r>
            <a:endParaRPr lang="en-US" dirty="0"/>
          </a:p>
        </p:txBody>
      </p:sp>
      <p:pic>
        <p:nvPicPr>
          <p:cNvPr id="8" name="Picture 8" descr="A close up of a map&#10;&#10;Description automatically generated">
            <a:extLst>
              <a:ext uri="{FF2B5EF4-FFF2-40B4-BE49-F238E27FC236}">
                <a16:creationId xmlns:a16="http://schemas.microsoft.com/office/drawing/2014/main" id="{746577EA-67AB-485B-ABCE-B8B1F771F7F1}"/>
              </a:ext>
            </a:extLst>
          </p:cNvPr>
          <p:cNvPicPr>
            <a:picLocks noChangeAspect="1"/>
          </p:cNvPicPr>
          <p:nvPr/>
        </p:nvPicPr>
        <p:blipFill>
          <a:blip r:embed="rId2"/>
          <a:stretch>
            <a:fillRect/>
          </a:stretch>
        </p:blipFill>
        <p:spPr>
          <a:xfrm>
            <a:off x="6259606" y="2457646"/>
            <a:ext cx="2743200" cy="1494473"/>
          </a:xfrm>
          <a:prstGeom prst="rect">
            <a:avLst/>
          </a:prstGeom>
        </p:spPr>
      </p:pic>
      <p:pic>
        <p:nvPicPr>
          <p:cNvPr id="11" name="Picture 11" descr="A close up of a map&#10;&#10;Description automatically generated">
            <a:extLst>
              <a:ext uri="{FF2B5EF4-FFF2-40B4-BE49-F238E27FC236}">
                <a16:creationId xmlns:a16="http://schemas.microsoft.com/office/drawing/2014/main" id="{0C46D093-61C3-4C52-BC90-3893A6BC51C1}"/>
              </a:ext>
            </a:extLst>
          </p:cNvPr>
          <p:cNvPicPr>
            <a:picLocks noGrp="1" noChangeAspect="1"/>
          </p:cNvPicPr>
          <p:nvPr>
            <p:ph type="pic" idx="1"/>
          </p:nvPr>
        </p:nvPicPr>
        <p:blipFill rotWithShape="1">
          <a:blip r:embed="rId2"/>
          <a:srcRect l="15502" r="15502"/>
          <a:stretch/>
        </p:blipFill>
        <p:spPr>
          <a:xfrm>
            <a:off x="5183188" y="700810"/>
            <a:ext cx="6172200" cy="4965003"/>
          </a:xfrm>
        </p:spPr>
      </p:pic>
    </p:spTree>
    <p:extLst>
      <p:ext uri="{BB962C8B-B14F-4D97-AF65-F5344CB8AC3E}">
        <p14:creationId xmlns:p14="http://schemas.microsoft.com/office/powerpoint/2010/main" val="845162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3CE185-2DA6-43AE-82AE-7B621912F874}"/>
              </a:ext>
            </a:extLst>
          </p:cNvPr>
          <p:cNvSpPr txBox="1"/>
          <p:nvPr/>
        </p:nvSpPr>
        <p:spPr>
          <a:xfrm>
            <a:off x="331695" y="578224"/>
            <a:ext cx="11382934"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Αφού όμως οι διαδρομές δίνονται σε πίνακες στοιχείων πως ξέρουμε άν </a:t>
            </a:r>
            <a:r>
              <a:rPr lang="en-US" sz="2800">
                <a:cs typeface="Calibri"/>
              </a:rPr>
              <a:t>τέμνονται;</a:t>
            </a:r>
          </a:p>
          <a:p>
            <a:endParaRPr lang="en-US" sz="2800" dirty="0">
              <a:cs typeface="Calibri"/>
            </a:endParaRPr>
          </a:p>
          <a:p>
            <a:r>
              <a:rPr lang="en-US" sz="3200">
                <a:cs typeface="Calibri"/>
              </a:rPr>
              <a:t>Απάντηση:</a:t>
            </a:r>
            <a:endParaRPr lang="en-US" sz="3200" dirty="0">
              <a:cs typeface="Calibri"/>
            </a:endParaRPr>
          </a:p>
          <a:p>
            <a:r>
              <a:rPr lang="en-US" sz="2800">
                <a:cs typeface="Calibri"/>
              </a:rPr>
              <a:t>Δε το ξέρουμε και ακόμα χειρότερα μπορεί και να μην τέμνονται ενώ θα </a:t>
            </a:r>
            <a:r>
              <a:rPr lang="en-US" sz="2800" dirty="0">
                <a:cs typeface="Calibri"/>
              </a:rPr>
              <a:t>έπρεπε.</a:t>
            </a:r>
          </a:p>
          <a:p>
            <a:endParaRPr lang="en-US" sz="2800" dirty="0">
              <a:cs typeface="Calibri"/>
            </a:endParaRPr>
          </a:p>
          <a:p>
            <a:endParaRPr lang="en-US" sz="2800" dirty="0">
              <a:cs typeface="Calibri"/>
            </a:endParaRPr>
          </a:p>
          <a:p>
            <a:r>
              <a:rPr lang="en-US" sz="3200">
                <a:cs typeface="Calibri"/>
              </a:rPr>
              <a:t>Τι θεωρούμε τομή?</a:t>
            </a:r>
          </a:p>
          <a:p>
            <a:r>
              <a:rPr lang="en-US" sz="2800" dirty="0">
                <a:cs typeface="Calibri"/>
              </a:rPr>
              <a:t>Για εμάς τομή θεωρείται η ανταπόκριση δύο διαδρομών ακόμα και αν αυτό σημαίνει λίγο περπάτημα ακριβώς όπως στο μετρό που πρέπει να αλλάξου-</a:t>
            </a:r>
            <a:r>
              <a:rPr lang="en-US" sz="2800">
                <a:cs typeface="Calibri"/>
              </a:rPr>
              <a:t>με συρμό.  </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71028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1B6DF-BDD3-46AC-B561-59284A10ECB9}"/>
              </a:ext>
            </a:extLst>
          </p:cNvPr>
          <p:cNvSpPr txBox="1"/>
          <p:nvPr/>
        </p:nvSpPr>
        <p:spPr>
          <a:xfrm>
            <a:off x="453190" y="302795"/>
            <a:ext cx="1131569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Η αρχική λύση ήταν να βρούμε ποιες γραμμές τέμνονται χρησιμοποιώντας </a:t>
            </a:r>
            <a:r>
              <a:rPr lang="en-US" sz="2800">
                <a:cs typeface="Calibri"/>
              </a:rPr>
              <a:t>τις ομόνυμες μεθόδους του turf js αλλα η ποιότητα των δεδομένων έδειξε ότι αυτό ήταν ανεπαρκές καθώς πολλές φορές δύο γραμμές μπορεί να μην τέμνονται επειδή βρίσκονται στον ίδιο δρόμο η για κάποιο λόγο τα σημεία του linestring σταματάνε νωρίτερα από το αναμενόμενο κ.α. Έτσι κατέληξα </a:t>
            </a:r>
            <a:r>
              <a:rPr lang="en-US" sz="2800" dirty="0">
                <a:cs typeface="Calibri"/>
              </a:rPr>
              <a:t>στη λύση με τα πολύγωνα που προκύπτουν απ'τις γραμμές με offset όπως φαίνεται στο επόμενο slide.</a:t>
            </a:r>
            <a:endParaRPr lang="en-US" dirty="0">
              <a:cs typeface="Calibri"/>
            </a:endParaRPr>
          </a:p>
        </p:txBody>
      </p:sp>
      <p:pic>
        <p:nvPicPr>
          <p:cNvPr id="3" name="Picture 3" descr="A close up of a map&#10;&#10;Description automatically generated">
            <a:extLst>
              <a:ext uri="{FF2B5EF4-FFF2-40B4-BE49-F238E27FC236}">
                <a16:creationId xmlns:a16="http://schemas.microsoft.com/office/drawing/2014/main" id="{DC974799-751F-44E9-86E5-9190939DA16C}"/>
              </a:ext>
            </a:extLst>
          </p:cNvPr>
          <p:cNvPicPr>
            <a:picLocks noChangeAspect="1"/>
          </p:cNvPicPr>
          <p:nvPr/>
        </p:nvPicPr>
        <p:blipFill rotWithShape="1">
          <a:blip r:embed="rId2"/>
          <a:srcRect l="3688" t="16731" r="3471" b="16731"/>
          <a:stretch/>
        </p:blipFill>
        <p:spPr>
          <a:xfrm>
            <a:off x="423110" y="3499687"/>
            <a:ext cx="5339603" cy="2144946"/>
          </a:xfrm>
          <a:prstGeom prst="rect">
            <a:avLst/>
          </a:prstGeom>
        </p:spPr>
      </p:pic>
      <p:pic>
        <p:nvPicPr>
          <p:cNvPr id="4" name="Picture 4" descr="A close up of a map&#10;&#10;Description automatically generated">
            <a:extLst>
              <a:ext uri="{FF2B5EF4-FFF2-40B4-BE49-F238E27FC236}">
                <a16:creationId xmlns:a16="http://schemas.microsoft.com/office/drawing/2014/main" id="{E61C8627-75BE-40FB-8AD7-38FEA0E26C63}"/>
              </a:ext>
            </a:extLst>
          </p:cNvPr>
          <p:cNvPicPr>
            <a:picLocks noChangeAspect="1"/>
          </p:cNvPicPr>
          <p:nvPr/>
        </p:nvPicPr>
        <p:blipFill rotWithShape="1">
          <a:blip r:embed="rId3"/>
          <a:srcRect l="4289" t="16463" r="4074" b="23501"/>
          <a:stretch/>
        </p:blipFill>
        <p:spPr>
          <a:xfrm>
            <a:off x="6021387" y="3498881"/>
            <a:ext cx="5844390" cy="2182166"/>
          </a:xfrm>
          <a:prstGeom prst="rect">
            <a:avLst/>
          </a:prstGeom>
        </p:spPr>
      </p:pic>
      <p:sp>
        <p:nvSpPr>
          <p:cNvPr id="5" name="TextBox 4">
            <a:extLst>
              <a:ext uri="{FF2B5EF4-FFF2-40B4-BE49-F238E27FC236}">
                <a16:creationId xmlns:a16="http://schemas.microsoft.com/office/drawing/2014/main" id="{18745257-813D-439E-A2D3-EE98141F840D}"/>
              </a:ext>
            </a:extLst>
          </p:cNvPr>
          <p:cNvSpPr txBox="1"/>
          <p:nvPr/>
        </p:nvSpPr>
        <p:spPr>
          <a:xfrm>
            <a:off x="455695" y="5910012"/>
            <a:ext cx="11395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Δυο διαδρομές που καταδεικνύουν προβλήματα που προανέφερα: ενώ έχουν ένα σημείο που είναι κοντά δε τέμνονται</a:t>
            </a:r>
            <a:endParaRPr lang="en-US" i="1" dirty="0">
              <a:cs typeface="Calibri"/>
            </a:endParaRPr>
          </a:p>
          <a:p>
            <a:r>
              <a:rPr lang="en-US" i="1">
                <a:cs typeface="Calibri"/>
              </a:rPr>
              <a:t>και επίσης τα σημεία που τις ορίζουν είναι διάσπαρτα με τυχαίο τρόπο πάνω στη διαδρομή</a:t>
            </a:r>
            <a:endParaRPr lang="en-US" i="1" dirty="0">
              <a:cs typeface="Calibri"/>
            </a:endParaRPr>
          </a:p>
        </p:txBody>
      </p:sp>
    </p:spTree>
    <p:extLst>
      <p:ext uri="{BB962C8B-B14F-4D97-AF65-F5344CB8AC3E}">
        <p14:creationId xmlns:p14="http://schemas.microsoft.com/office/powerpoint/2010/main" val="194961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4E2D-3664-4055-9960-4F05A99FFF0C}"/>
              </a:ext>
            </a:extLst>
          </p:cNvPr>
          <p:cNvSpPr>
            <a:spLocks noGrp="1"/>
          </p:cNvSpPr>
          <p:nvPr>
            <p:ph type="title"/>
          </p:nvPr>
        </p:nvSpPr>
        <p:spPr/>
        <p:txBody>
          <a:bodyPr>
            <a:normAutofit/>
          </a:bodyPr>
          <a:lstStyle/>
          <a:p>
            <a:r>
              <a:rPr lang="en-US" sz="4000" b="1">
                <a:cs typeface="Calibri Light"/>
              </a:rPr>
              <a:t>Μετατροπή linestring</a:t>
            </a:r>
            <a:endParaRPr lang="en-US" sz="4000" b="1" dirty="0">
              <a:cs typeface="Calibri Light"/>
            </a:endParaRPr>
          </a:p>
        </p:txBody>
      </p:sp>
      <p:sp>
        <p:nvSpPr>
          <p:cNvPr id="4" name="Text Placeholder 3">
            <a:extLst>
              <a:ext uri="{FF2B5EF4-FFF2-40B4-BE49-F238E27FC236}">
                <a16:creationId xmlns:a16="http://schemas.microsoft.com/office/drawing/2014/main" id="{78A7A72D-75C4-42EA-AA65-85A9DBBDFE46}"/>
              </a:ext>
            </a:extLst>
          </p:cNvPr>
          <p:cNvSpPr>
            <a:spLocks noGrp="1"/>
          </p:cNvSpPr>
          <p:nvPr>
            <p:ph type="body" sz="half" idx="2"/>
          </p:nvPr>
        </p:nvSpPr>
        <p:spPr/>
        <p:txBody>
          <a:bodyPr vert="horz" lIns="91440" tIns="45720" rIns="91440" bIns="45720" rtlCol="0" anchor="t">
            <a:normAutofit/>
          </a:bodyPr>
          <a:lstStyle/>
          <a:p>
            <a:r>
              <a:rPr lang="en-US" sz="2800" dirty="0">
                <a:cs typeface="Calibri"/>
              </a:rPr>
              <a:t>Εδώ βλέπουμε τις native μεθόδους του turf js με τις οποίες μετατρέπουμε τη διαδρομή σε πολύγω-νο. ​Όπως βλέπουμε δεν περιβάλει το διαδρομή του λεοφορείου καλά αφού στο εσωτερικό της </a:t>
            </a:r>
            <a:r>
              <a:rPr lang="en-US" sz="2800">
                <a:cs typeface="Calibri"/>
              </a:rPr>
              <a:t>καμπύλης "κόβει δρόμο".</a:t>
            </a:r>
            <a:endParaRPr lang="en-US" dirty="0">
              <a:cs typeface="Calibri"/>
            </a:endParaRPr>
          </a:p>
        </p:txBody>
      </p:sp>
      <p:pic>
        <p:nvPicPr>
          <p:cNvPr id="11" name="Picture 11" descr="A close up of a map&#10;&#10;Description automatically generated">
            <a:extLst>
              <a:ext uri="{FF2B5EF4-FFF2-40B4-BE49-F238E27FC236}">
                <a16:creationId xmlns:a16="http://schemas.microsoft.com/office/drawing/2014/main" id="{43CCDB24-7C3B-4C6A-A150-57487647B481}"/>
              </a:ext>
            </a:extLst>
          </p:cNvPr>
          <p:cNvPicPr>
            <a:picLocks noGrp="1" noChangeAspect="1"/>
          </p:cNvPicPr>
          <p:nvPr>
            <p:ph type="pic" idx="1"/>
          </p:nvPr>
        </p:nvPicPr>
        <p:blipFill rotWithShape="1">
          <a:blip r:embed="rId2"/>
          <a:srcRect l="14364" t="13895" r="38818" b="1367"/>
          <a:stretch/>
        </p:blipFill>
        <p:spPr>
          <a:xfrm>
            <a:off x="5026305" y="1259350"/>
            <a:ext cx="6465317" cy="4684210"/>
          </a:xfr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9A2FB02-A8D4-42CF-9201-8225D093A7DF}"/>
                  </a:ext>
                </a:extLst>
              </p14:cNvPr>
              <p14:cNvContentPartPr/>
              <p14:nvPr/>
            </p14:nvContentPartPr>
            <p14:xfrm>
              <a:off x="6491456" y="1664834"/>
              <a:ext cx="2171700" cy="4181475"/>
            </p14:xfrm>
          </p:contentPart>
        </mc:Choice>
        <mc:Fallback>
          <p:pic>
            <p:nvPicPr>
              <p:cNvPr id="5" name="Ink 4">
                <a:extLst>
                  <a:ext uri="{FF2B5EF4-FFF2-40B4-BE49-F238E27FC236}">
                    <a16:creationId xmlns:a16="http://schemas.microsoft.com/office/drawing/2014/main" id="{39A2FB02-A8D4-42CF-9201-8225D093A7DF}"/>
                  </a:ext>
                </a:extLst>
              </p:cNvPr>
              <p:cNvPicPr/>
              <p:nvPr/>
            </p:nvPicPr>
            <p:blipFill>
              <a:blip r:embed="rId4"/>
              <a:stretch>
                <a:fillRect/>
              </a:stretch>
            </p:blipFill>
            <p:spPr>
              <a:xfrm>
                <a:off x="6482445" y="1655838"/>
                <a:ext cx="2189362" cy="419910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AF636B6D-B714-4A7F-9C07-E8CF11273A93}"/>
                  </a:ext>
                </a:extLst>
              </p14:cNvPr>
              <p14:cNvContentPartPr/>
              <p14:nvPr/>
            </p14:nvContentPartPr>
            <p14:xfrm>
              <a:off x="6449485" y="1804736"/>
              <a:ext cx="1790700" cy="3848100"/>
            </p14:xfrm>
          </p:contentPart>
        </mc:Choice>
        <mc:Fallback>
          <p:pic>
            <p:nvPicPr>
              <p:cNvPr id="6" name="Ink 5">
                <a:extLst>
                  <a:ext uri="{FF2B5EF4-FFF2-40B4-BE49-F238E27FC236}">
                    <a16:creationId xmlns:a16="http://schemas.microsoft.com/office/drawing/2014/main" id="{AF636B6D-B714-4A7F-9C07-E8CF11273A93}"/>
                  </a:ext>
                </a:extLst>
              </p:cNvPr>
              <p:cNvPicPr/>
              <p:nvPr/>
            </p:nvPicPr>
            <p:blipFill>
              <a:blip r:embed="rId6"/>
              <a:stretch>
                <a:fillRect/>
              </a:stretch>
            </p:blipFill>
            <p:spPr>
              <a:xfrm>
                <a:off x="6440487" y="1796095"/>
                <a:ext cx="1808337" cy="3865742"/>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F734A7F2-9800-4597-B118-48A20AC09ABD}"/>
                  </a:ext>
                </a:extLst>
              </p14:cNvPr>
              <p14:cNvContentPartPr/>
              <p14:nvPr/>
            </p14:nvContentPartPr>
            <p14:xfrm>
              <a:off x="7666633" y="6155691"/>
              <a:ext cx="9525" cy="9525"/>
            </p14:xfrm>
          </p:contentPart>
        </mc:Choice>
        <mc:Fallback>
          <p:pic>
            <p:nvPicPr>
              <p:cNvPr id="7" name="Ink 6">
                <a:extLst>
                  <a:ext uri="{FF2B5EF4-FFF2-40B4-BE49-F238E27FC236}">
                    <a16:creationId xmlns:a16="http://schemas.microsoft.com/office/drawing/2014/main" id="{F734A7F2-9800-4597-B118-48A20AC09ABD}"/>
                  </a:ext>
                </a:extLst>
              </p:cNvPr>
              <p:cNvPicPr/>
              <p:nvPr/>
            </p:nvPicPr>
            <p:blipFill>
              <a:blip r:embed="rId8"/>
              <a:stretch>
                <a:fillRect/>
              </a:stretch>
            </p:blipFill>
            <p:spPr>
              <a:xfrm>
                <a:off x="7438033" y="5917566"/>
                <a:ext cx="476250" cy="476250"/>
              </a:xfrm>
              <a:prstGeom prst="rect">
                <a:avLst/>
              </a:prstGeom>
            </p:spPr>
          </p:pic>
        </mc:Fallback>
      </mc:AlternateContent>
      <p:sp>
        <p:nvSpPr>
          <p:cNvPr id="8" name="TextBox 7">
            <a:extLst>
              <a:ext uri="{FF2B5EF4-FFF2-40B4-BE49-F238E27FC236}">
                <a16:creationId xmlns:a16="http://schemas.microsoft.com/office/drawing/2014/main" id="{27C36D8C-BFB5-46B3-90F5-66ED3A4E545E}"/>
              </a:ext>
            </a:extLst>
          </p:cNvPr>
          <p:cNvSpPr txBox="1"/>
          <p:nvPr/>
        </p:nvSpPr>
        <p:spPr>
          <a:xfrm>
            <a:off x="4774533" y="6037847"/>
            <a:ext cx="71146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cs typeface="Calibri"/>
              </a:rPr>
              <a:t>Με κόκκινο φαίνεται η κανονική διαδρομή και το μπλέ πεδίο είναι αυτό </a:t>
            </a:r>
            <a:r>
              <a:rPr lang="en-US" i="1">
                <a:cs typeface="Calibri"/>
              </a:rPr>
              <a:t>που περισεύει απο την υλοποίηση του concave Polygon απο το turf js</a:t>
            </a:r>
            <a:endParaRPr lang="en-US" dirty="0">
              <a:cs typeface="Calibri"/>
            </a:endParaRPr>
          </a:p>
        </p:txBody>
      </p:sp>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182CE6AB-78DA-4170-BA36-F699E1DC9A9B}"/>
                  </a:ext>
                </a:extLst>
              </p14:cNvPr>
              <p14:cNvContentPartPr/>
              <p14:nvPr/>
            </p14:nvContentPartPr>
            <p14:xfrm>
              <a:off x="-517637" y="1958628"/>
              <a:ext cx="9525" cy="9525"/>
            </p14:xfrm>
          </p:contentPart>
        </mc:Choice>
        <mc:Fallback>
          <p:pic>
            <p:nvPicPr>
              <p:cNvPr id="16" name="Ink 15">
                <a:extLst>
                  <a:ext uri="{FF2B5EF4-FFF2-40B4-BE49-F238E27FC236}">
                    <a16:creationId xmlns:a16="http://schemas.microsoft.com/office/drawing/2014/main" id="{182CE6AB-78DA-4170-BA36-F699E1DC9A9B}"/>
                  </a:ext>
                </a:extLst>
              </p:cNvPr>
              <p:cNvPicPr/>
              <p:nvPr/>
            </p:nvPicPr>
            <p:blipFill>
              <a:blip r:embed="rId8"/>
              <a:stretch>
                <a:fillRect/>
              </a:stretch>
            </p:blipFill>
            <p:spPr>
              <a:xfrm>
                <a:off x="-746237" y="1730028"/>
                <a:ext cx="476250" cy="476250"/>
              </a:xfrm>
              <a:prstGeom prst="rect">
                <a:avLst/>
              </a:prstGeom>
            </p:spPr>
          </p:pic>
        </mc:Fallback>
      </mc:AlternateContent>
    </p:spTree>
    <p:extLst>
      <p:ext uri="{BB962C8B-B14F-4D97-AF65-F5344CB8AC3E}">
        <p14:creationId xmlns:p14="http://schemas.microsoft.com/office/powerpoint/2010/main" val="58160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Αρχική διαδρομή&#10;&#10;">
            <a:extLst>
              <a:ext uri="{FF2B5EF4-FFF2-40B4-BE49-F238E27FC236}">
                <a16:creationId xmlns:a16="http://schemas.microsoft.com/office/drawing/2014/main" id="{5B58FABF-2B3E-4178-B8C7-1D6F34C99A6B}"/>
              </a:ext>
            </a:extLst>
          </p:cNvPr>
          <p:cNvPicPr>
            <a:picLocks noGrp="1" noChangeAspect="1"/>
          </p:cNvPicPr>
          <p:nvPr>
            <p:ph type="pic" idx="1"/>
          </p:nvPr>
        </p:nvPicPr>
        <p:blipFill rotWithShape="1">
          <a:blip r:embed="rId2"/>
          <a:srcRect l="15425" t="20214" r="47314"/>
          <a:stretch/>
        </p:blipFill>
        <p:spPr>
          <a:xfrm>
            <a:off x="1132729" y="225467"/>
            <a:ext cx="3128494" cy="3565470"/>
          </a:xfrm>
        </p:spPr>
      </p:pic>
      <p:sp>
        <p:nvSpPr>
          <p:cNvPr id="10" name="TextBox 9">
            <a:extLst>
              <a:ext uri="{FF2B5EF4-FFF2-40B4-BE49-F238E27FC236}">
                <a16:creationId xmlns:a16="http://schemas.microsoft.com/office/drawing/2014/main" id="{BFBC8849-EA46-46FE-8F1F-759EE1958009}"/>
              </a:ext>
            </a:extLst>
          </p:cNvPr>
          <p:cNvSpPr txBox="1"/>
          <p:nvPr/>
        </p:nvSpPr>
        <p:spPr>
          <a:xfrm>
            <a:off x="4724400"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a:p>
            <a:br>
              <a:rPr lang="en-US" dirty="0"/>
            </a:br>
            <a:endParaRPr lang="en-US">
              <a:cs typeface="Calibri"/>
            </a:endParaRPr>
          </a:p>
        </p:txBody>
      </p:sp>
      <p:pic>
        <p:nvPicPr>
          <p:cNvPr id="11" name="Picture 11" descr="θετικό offset 50m&#10;&#10;&#10;">
            <a:extLst>
              <a:ext uri="{FF2B5EF4-FFF2-40B4-BE49-F238E27FC236}">
                <a16:creationId xmlns:a16="http://schemas.microsoft.com/office/drawing/2014/main" id="{1C9573D4-5137-4A94-B2C5-F686C820E5DF}"/>
              </a:ext>
            </a:extLst>
          </p:cNvPr>
          <p:cNvPicPr>
            <a:picLocks noChangeAspect="1"/>
          </p:cNvPicPr>
          <p:nvPr/>
        </p:nvPicPr>
        <p:blipFill rotWithShape="1">
          <a:blip r:embed="rId3"/>
          <a:srcRect l="6818" t="31398" r="42992" b="7347"/>
          <a:stretch/>
        </p:blipFill>
        <p:spPr>
          <a:xfrm>
            <a:off x="4937313" y="227885"/>
            <a:ext cx="3050824" cy="3557099"/>
          </a:xfrm>
          <a:prstGeom prst="rect">
            <a:avLst/>
          </a:prstGeom>
        </p:spPr>
      </p:pic>
      <p:pic>
        <p:nvPicPr>
          <p:cNvPr id="12" name="Picture 12" descr="Αρνητικό offset 50m&#10;&#10;">
            <a:extLst>
              <a:ext uri="{FF2B5EF4-FFF2-40B4-BE49-F238E27FC236}">
                <a16:creationId xmlns:a16="http://schemas.microsoft.com/office/drawing/2014/main" id="{185693D7-B43E-48E9-81C1-B8D58B353A6A}"/>
              </a:ext>
            </a:extLst>
          </p:cNvPr>
          <p:cNvPicPr>
            <a:picLocks noChangeAspect="1"/>
          </p:cNvPicPr>
          <p:nvPr/>
        </p:nvPicPr>
        <p:blipFill rotWithShape="1">
          <a:blip r:embed="rId4"/>
          <a:srcRect l="9114" t="9459" r="46582" b="5856"/>
          <a:stretch/>
        </p:blipFill>
        <p:spPr>
          <a:xfrm>
            <a:off x="8624046" y="225799"/>
            <a:ext cx="3338366" cy="3514087"/>
          </a:xfrm>
          <a:prstGeom prst="rect">
            <a:avLst/>
          </a:prstGeom>
        </p:spPr>
      </p:pic>
      <p:pic>
        <p:nvPicPr>
          <p:cNvPr id="15" name="Picture 15" descr="πολύγωνο που προκύπτει&#10;&#10;">
            <a:extLst>
              <a:ext uri="{FF2B5EF4-FFF2-40B4-BE49-F238E27FC236}">
                <a16:creationId xmlns:a16="http://schemas.microsoft.com/office/drawing/2014/main" id="{C08700E8-4FE6-4820-8665-A2EBA859BA81}"/>
              </a:ext>
            </a:extLst>
          </p:cNvPr>
          <p:cNvPicPr>
            <a:picLocks noChangeAspect="1"/>
          </p:cNvPicPr>
          <p:nvPr/>
        </p:nvPicPr>
        <p:blipFill rotWithShape="1">
          <a:blip r:embed="rId5"/>
          <a:srcRect l="6939" t="33577" r="40816" b="23513"/>
          <a:stretch/>
        </p:blipFill>
        <p:spPr>
          <a:xfrm>
            <a:off x="6225988" y="4371976"/>
            <a:ext cx="4167418" cy="2208537"/>
          </a:xfrm>
          <a:prstGeom prst="rect">
            <a:avLst/>
          </a:prstGeom>
        </p:spPr>
      </p:pic>
      <p:sp>
        <p:nvSpPr>
          <p:cNvPr id="19" name="Plus Sign 18">
            <a:extLst>
              <a:ext uri="{FF2B5EF4-FFF2-40B4-BE49-F238E27FC236}">
                <a16:creationId xmlns:a16="http://schemas.microsoft.com/office/drawing/2014/main" id="{B55F8B13-5200-4A59-8AB6-479E5ED21365}"/>
              </a:ext>
            </a:extLst>
          </p:cNvPr>
          <p:cNvSpPr/>
          <p:nvPr/>
        </p:nvSpPr>
        <p:spPr>
          <a:xfrm>
            <a:off x="8045263" y="1736351"/>
            <a:ext cx="515471" cy="53788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quals 19">
            <a:extLst>
              <a:ext uri="{FF2B5EF4-FFF2-40B4-BE49-F238E27FC236}">
                <a16:creationId xmlns:a16="http://schemas.microsoft.com/office/drawing/2014/main" id="{B14AE9B4-ADA4-4AE2-A17A-6D6CCF5DE9CE}"/>
              </a:ext>
            </a:extLst>
          </p:cNvPr>
          <p:cNvSpPr/>
          <p:nvPr/>
        </p:nvSpPr>
        <p:spPr>
          <a:xfrm rot="5400000">
            <a:off x="8008844" y="3761815"/>
            <a:ext cx="593912" cy="54908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B68B815A-661E-462A-AC76-3A5C0C588092}"/>
              </a:ext>
            </a:extLst>
          </p:cNvPr>
          <p:cNvSpPr txBox="1"/>
          <p:nvPr/>
        </p:nvSpPr>
        <p:spPr>
          <a:xfrm>
            <a:off x="1130113" y="4267760"/>
            <a:ext cx="456975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Η concaveman μας επιτρέπει να πάρουμε πολύγωνα που παρά το πάχος τους προσο-μοιάζουν πολύ τις διαδρομές </a:t>
            </a:r>
            <a:r>
              <a:rPr lang="en-US" sz="2800">
                <a:cs typeface="Calibri"/>
              </a:rPr>
              <a:t>απ'τις οποίες προέρχονται</a:t>
            </a:r>
            <a:endParaRPr lang="en-US" sz="2800" dirty="0">
              <a:cs typeface="Calibri"/>
            </a:endParaRPr>
          </a:p>
        </p:txBody>
      </p:sp>
    </p:spTree>
    <p:extLst>
      <p:ext uri="{BB962C8B-B14F-4D97-AF65-F5344CB8AC3E}">
        <p14:creationId xmlns:p14="http://schemas.microsoft.com/office/powerpoint/2010/main" val="4254808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A3F14-CE0F-4E25-8076-42F232AF12BB}"/>
              </a:ext>
            </a:extLst>
          </p:cNvPr>
          <p:cNvSpPr txBox="1"/>
          <p:nvPr/>
        </p:nvSpPr>
        <p:spPr>
          <a:xfrm>
            <a:off x="403058" y="583532"/>
            <a:ext cx="11385883"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Κάθε φορά που ο χρήστης ζητάει μια πρόταση το πρόγραμμα χρησιμοποιεί τον πίνακα που περιέχει τις τομές των διαδρομών και με τη βοήθεια του πραγματοποιεί ένα bfs απο κάθε διαδρομή λεωφορείου που βρίσκεται κοντά στη θέση του χρήστη (ορίσαμε το κοντά ως 300m). Φυσικά και άλλα τεχνάσματα λαμβάνουν χώρα αφού ακόμα και με τον πίνακα τα κλαδιά του δέντρου των μονοπατιών είναι πολλά, έτσι χρησιμοποιούνται κριτήρια με τα οποία κόβουμε branches (π.χ Κόβουμε τις διαδρομές που κάνουν την αντί-στροφη πορεία, κόβουμε τις διαδρομές των οποίων το σημείο τομής με την </a:t>
            </a:r>
            <a:r>
              <a:rPr lang="en-US" sz="2800">
                <a:cs typeface="Calibri"/>
              </a:rPr>
              <a:t>υπο έλεγχο διαδρομή είναι λίγο πριν το τέλος τους κ.α. Για σημεία έναρξης </a:t>
            </a:r>
            <a:r>
              <a:rPr lang="en-US" sz="2800" dirty="0">
                <a:cs typeface="Calibri"/>
              </a:rPr>
              <a:t>στο κέντρο της Θεσσαλονίκης όπου οι διαδρομές είναι πολλές τα έγκυρα μονοπάτια (δηλαδή που φτάνουν στον προορισμό μας), τα οποία προχωράνε στον επιλογέα που αποφασίζει το καλύτερο βάσει του κριτηρίου, μπορεί και να ξεπερνάνε τα 100.</a:t>
            </a:r>
          </a:p>
        </p:txBody>
      </p:sp>
    </p:spTree>
    <p:extLst>
      <p:ext uri="{BB962C8B-B14F-4D97-AF65-F5344CB8AC3E}">
        <p14:creationId xmlns:p14="http://schemas.microsoft.com/office/powerpoint/2010/main" val="5718420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Δικτυακός Προγραμματισμός Apathon Project </vt:lpstr>
      <vt:lpstr>  Περιγραφή της ιδέας</vt:lpstr>
      <vt:lpstr>Η σελίδα της εφαρμογής</vt:lpstr>
      <vt:lpstr>Παράδειγμα λειτουργίας</vt:lpstr>
      <vt:lpstr>PowerPoint Presentation</vt:lpstr>
      <vt:lpstr>PowerPoint Presentation</vt:lpstr>
      <vt:lpstr>Μετατροπή linestring</vt:lpstr>
      <vt:lpstr>PowerPoint Presentation</vt:lpstr>
      <vt:lpstr>PowerPoint Presentation</vt:lpstr>
      <vt:lpstr>              Κριτήρια Επιλογής Μονοπατιού</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876</cp:revision>
  <dcterms:created xsi:type="dcterms:W3CDTF">2020-08-20T11:55:20Z</dcterms:created>
  <dcterms:modified xsi:type="dcterms:W3CDTF">2020-08-20T17:59:51Z</dcterms:modified>
</cp:coreProperties>
</file>